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96" r:id="rId3"/>
    <p:sldId id="297" r:id="rId4"/>
    <p:sldId id="257" r:id="rId5"/>
    <p:sldId id="312" r:id="rId6"/>
    <p:sldId id="313" r:id="rId7"/>
    <p:sldId id="321" r:id="rId8"/>
    <p:sldId id="322" r:id="rId9"/>
    <p:sldId id="260" r:id="rId10"/>
    <p:sldId id="301" r:id="rId11"/>
    <p:sldId id="303" r:id="rId12"/>
    <p:sldId id="284" r:id="rId13"/>
    <p:sldId id="314" r:id="rId14"/>
    <p:sldId id="285" r:id="rId15"/>
    <p:sldId id="323" r:id="rId16"/>
    <p:sldId id="316" r:id="rId17"/>
    <p:sldId id="317" r:id="rId18"/>
    <p:sldId id="286" r:id="rId19"/>
    <p:sldId id="264" r:id="rId20"/>
    <p:sldId id="318" r:id="rId21"/>
    <p:sldId id="320" r:id="rId22"/>
    <p:sldId id="291" r:id="rId23"/>
    <p:sldId id="293" r:id="rId24"/>
    <p:sldId id="308" r:id="rId25"/>
    <p:sldId id="319" r:id="rId26"/>
    <p:sldId id="289" r:id="rId27"/>
    <p:sldId id="307" r:id="rId28"/>
    <p:sldId id="311" r:id="rId29"/>
    <p:sldId id="32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4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drept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u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5" name="Substituent dată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B84D-2266-4C7C-9DA1-B6FEB04D5180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Substituent subsol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B0A7-2B79-48C0-82E0-2A3E1B6B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9CAA-CD9F-485E-AFF7-43698AAF9C94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Substituent subsol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297C-84F9-4824-99AD-9F56E318A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F7CF-DAE2-447D-A2FF-12F8A4D16382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4A69-5D40-4163-B1DD-2019437B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u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27" name="Substituent conținut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62BE7-EB05-46A3-8C2F-43C6E4C75E75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5" name="Substituent subsol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ubstituent număr diapozitiv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3999-BA94-4254-A9E2-49835E210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drept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ubstituent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5" name="Substituent dată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4221-E577-492C-9FB8-C190F79F3ADF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7" name="Substituent subsol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ubstituent număr diapozitiv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957F-E9E6-4450-87B7-32152D8D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u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582D-C21F-4825-844A-B27D5347DDA3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Substituent subsol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C1DC-A856-4E52-87C3-66AAB0DA4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u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25" name="Substituent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28" name="Substituent conținut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8" name="Substituent dată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E0C82-9B1F-4EBF-8B54-1DF0D1987353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9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29C7-2FFA-4596-9DB5-74592698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u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D7FA-987E-40A9-8846-A5FE00DA196E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4" name="Substituent subsol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14F6-9E9D-43C8-87E1-CEDC80732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0BDE-B0D2-46DC-B222-D750A4028BD7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3" name="Substituent subsol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574B-D8D3-48E4-B3C3-C2B6994A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drept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u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14" name="Substituent conținut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dată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DFB2-4958-42F8-9142-ED3014A89F25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7" name="Substituent subsol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550A-FD41-45C9-863A-B57837329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stituent i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o-RO" noProof="0" smtClean="0"/>
              <a:t>Faceți clic pe pictogramă pentru a adăuga o imagine</a:t>
            </a:r>
            <a:endParaRPr lang="en-US" noProof="0" dirty="0"/>
          </a:p>
        </p:txBody>
      </p:sp>
      <p:sp>
        <p:nvSpPr>
          <p:cNvPr id="17" name="Titlu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26" name="Substituent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48D7-1D17-4A47-BAD2-B2622C1AB26E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8D76-0298-4DA9-8768-52189B560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Substituent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smtClean="0"/>
          </a:p>
        </p:txBody>
      </p:sp>
      <p:sp>
        <p:nvSpPr>
          <p:cNvPr id="11" name="Substituent dată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2C8DC3D-E203-432C-A50F-F971CBEA3609}" type="datetimeFigureOut">
              <a:rPr lang="en-US"/>
              <a:pPr>
                <a:defRPr/>
              </a:pPr>
              <a:t>2/3/2021</a:t>
            </a:fld>
            <a:endParaRPr lang="en-US"/>
          </a:p>
        </p:txBody>
      </p:sp>
      <p:sp>
        <p:nvSpPr>
          <p:cNvPr id="28" name="Substituent subsol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A8456E5-4926-47B1-AEE9-D97D3C3C3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stituent titl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34" r:id="rId4"/>
    <p:sldLayoutId id="2147484040" r:id="rId5"/>
    <p:sldLayoutId id="2147484035" r:id="rId6"/>
    <p:sldLayoutId id="2147484041" r:id="rId7"/>
    <p:sldLayoutId id="2147484042" r:id="rId8"/>
    <p:sldLayoutId id="2147484043" r:id="rId9"/>
    <p:sldLayoutId id="2147484036" r:id="rId10"/>
    <p:sldLayoutId id="2147484044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580756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/>
            </a:r>
            <a:br>
              <a:rPr lang="ro-RO" b="1" dirty="0" smtClean="0"/>
            </a:br>
            <a:r>
              <a:rPr lang="ro-RO" b="1" dirty="0" smtClean="0"/>
              <a:t>Proiect mondial </a:t>
            </a:r>
            <a:br>
              <a:rPr lang="ro-RO" b="1" dirty="0" smtClean="0"/>
            </a:br>
            <a:r>
              <a:rPr lang="ro-RO" b="1" dirty="0" smtClean="0"/>
              <a:t>ECO ŞCOALA-2018-2019</a:t>
            </a:r>
            <a:br>
              <a:rPr lang="ro-RO" b="1" dirty="0" smtClean="0"/>
            </a:br>
            <a:r>
              <a:rPr lang="ro-RO" b="1" dirty="0" smtClean="0"/>
              <a:t>Eco-codul: </a:t>
            </a:r>
            <a:r>
              <a:rPr lang="ro-RO" b="1" dirty="0" smtClean="0">
                <a:solidFill>
                  <a:srgbClr val="00B050"/>
                </a:solidFill>
              </a:rPr>
              <a:t>“</a:t>
            </a:r>
            <a:r>
              <a:rPr lang="vi-VN" b="1" dirty="0" smtClean="0">
                <a:solidFill>
                  <a:srgbClr val="00B050"/>
                </a:solidFill>
              </a:rPr>
              <a:t>Fii (i)luminat, foloseşte energia regenerabilă</a:t>
            </a:r>
            <a:r>
              <a:rPr lang="vi-VN" dirty="0" smtClean="0">
                <a:solidFill>
                  <a:srgbClr val="00B050"/>
                </a:solidFill>
              </a:rPr>
              <a:t>!</a:t>
            </a:r>
            <a:r>
              <a:rPr lang="ro-RO" b="1" dirty="0" smtClean="0">
                <a:solidFill>
                  <a:srgbClr val="00B050"/>
                </a:solidFill>
              </a:rPr>
              <a:t>”</a:t>
            </a:r>
            <a:r>
              <a:rPr lang="ro-RO" b="1" dirty="0" smtClean="0"/>
              <a:t/>
            </a:r>
            <a:br>
              <a:rPr lang="ro-RO" b="1" dirty="0" smtClean="0"/>
            </a:br>
            <a:endParaRPr b="1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250825" y="4868863"/>
            <a:ext cx="8501063" cy="19891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o-RO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800" b="1" dirty="0" smtClean="0"/>
              <a:t>Şcoala Gimnazială “ Acad. Marin Voiculescu”, Giurgiu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800" b="1" dirty="0" smtClean="0"/>
              <a:t>Coordonatori: PROF. ŢOGOE PETRA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o-RO" sz="2800" b="1" dirty="0" smtClean="0"/>
              <a:t>PROF. FURTUNĂ POPA CECILIA</a:t>
            </a:r>
            <a:endParaRPr lang="en-US" sz="2800" b="1" dirty="0" smtClean="0"/>
          </a:p>
        </p:txBody>
      </p:sp>
      <p:pic>
        <p:nvPicPr>
          <p:cNvPr id="10244" name="Picture 5" descr="D:\2018-2019\CCDG\sigle ccdg\eco-scoa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1715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:\2018-2019\CCDG\sigle ccdg\ccd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04813"/>
            <a:ext cx="1025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D:\2018-2019\CCDG\sigle ccdg\sigla_F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260350"/>
            <a:ext cx="79216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smtClean="0"/>
              <a:t>„ECONOMISIM, AVEM”</a:t>
            </a:r>
            <a:endParaRPr sz="2800"/>
          </a:p>
        </p:txBody>
      </p:sp>
      <p:pic>
        <p:nvPicPr>
          <p:cNvPr id="19459" name="Picture 3" descr="P1170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67151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0" y="496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o-RO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0" y="691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400">
                <a:cs typeface="Times New Roman" pitchFamily="18" charset="0"/>
              </a:rPr>
              <a:t>   </a:t>
            </a:r>
            <a:endParaRPr lang="ro-RO"/>
          </a:p>
        </p:txBody>
      </p: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0" y="840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400">
                <a:cs typeface="Times New Roman" pitchFamily="18" charset="0"/>
              </a:rPr>
              <a:t>  </a:t>
            </a:r>
            <a:endParaRPr lang="ro-RO"/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0" y="988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r>
              <a:rPr lang="en-US" sz="1400">
                <a:cs typeface="Times New Roman" pitchFamily="18" charset="0"/>
              </a:rPr>
              <a:t>           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800" b="1" dirty="0" smtClean="0"/>
              <a:t>„DREPTUL LA AER CURAT”</a:t>
            </a:r>
            <a:r>
              <a:rPr lang="ro-RO" sz="2800" b="1" dirty="0" smtClean="0"/>
              <a:t>-„SĂNĂTATE MAI PRESUS DE TOATE”- IMPACT- VIAŢĂ SĂNĂTOASĂ</a:t>
            </a:r>
            <a:br>
              <a:rPr lang="ro-RO" sz="2800" b="1" dirty="0" smtClean="0"/>
            </a:br>
            <a:r>
              <a:rPr lang="ro-RO" sz="2800" b="1" dirty="0" smtClean="0"/>
              <a:t>CONCURSURI SPORTIVE-IMPACT- VIAŢĂ SĂNĂTOASĂ</a:t>
            </a:r>
            <a:endParaRPr sz="2800" dirty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o-RO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cs typeface="Times New Roman" pitchFamily="18" charset="0"/>
              </a:rPr>
              <a:t>  </a:t>
            </a:r>
            <a:endParaRPr lang="ro-RO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cs typeface="Times New Roman" pitchFamily="18" charset="0"/>
              </a:rPr>
              <a:t>   </a:t>
            </a:r>
            <a:endParaRPr lang="ro-RO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475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o-RO"/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3973513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1725"/>
            <a:ext cx="24114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125538"/>
            <a:ext cx="2560637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125538"/>
            <a:ext cx="23399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005263"/>
            <a:ext cx="2139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6238" y="3789363"/>
            <a:ext cx="25193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ZIUA INTERNAŢIONALĂ A PĂDURII</a:t>
            </a:r>
            <a:br>
              <a:rPr lang="ro-RO" sz="2800" b="1" dirty="0" smtClean="0"/>
            </a:br>
            <a:r>
              <a:rPr lang="ro-RO" sz="2800" b="1" dirty="0" smtClean="0"/>
              <a:t>21 MARTIE  </a:t>
            </a:r>
            <a:endParaRPr sz="2800" b="1" dirty="0"/>
          </a:p>
        </p:txBody>
      </p:sp>
      <p:pic>
        <p:nvPicPr>
          <p:cNvPr id="21507" name="Picture 5" descr="D:\2018-2019\CCDG\Luna Plantarii Arborilor\articol ziar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5573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LUNA PLANTĂRII ARBORIOR , 15 MARTIE - 15 APRILIE</a:t>
            </a:r>
            <a:br>
              <a:rPr lang="ro-RO" sz="2800" b="1" dirty="0" smtClean="0"/>
            </a:br>
            <a:r>
              <a:rPr lang="ro-RO" sz="2800" b="1" dirty="0" smtClean="0"/>
              <a:t>ECOLOGIZARE </a:t>
            </a:r>
            <a:endParaRPr sz="2800" b="1" dirty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86225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341438"/>
            <a:ext cx="48482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162300"/>
            <a:ext cx="27717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„UN COPAC ÎN PLUS, O SPERANŢĂ DE VIAŢĂ” </a:t>
            </a:r>
            <a:br>
              <a:rPr lang="ro-RO" sz="2800" b="1" dirty="0" smtClean="0"/>
            </a:br>
            <a:r>
              <a:rPr lang="ro-RO" sz="2800" b="1" dirty="0" smtClean="0"/>
              <a:t>LUNA PĂDURII-IMPACT-ÎMPĂDURIREA O SOLUŢIE</a:t>
            </a:r>
            <a:endParaRPr sz="2800" b="1" dirty="0"/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68413"/>
            <a:ext cx="4932363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862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23862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Acţiune de plantare</a:t>
            </a:r>
            <a:endParaRPr lang="ro-RO" sz="2800" b="1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74168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„Exploatarea resurselor neconvenţionale în scopul obţinerii energiei verzi”-</a:t>
            </a:r>
            <a:endParaRPr lang="ro-RO" sz="2800" dirty="0"/>
          </a:p>
        </p:txBody>
      </p:sp>
      <p:pic>
        <p:nvPicPr>
          <p:cNvPr id="25603" name="Picture 2" descr="D:\2018-2019\CCDG\ccdg energie martie\Energia Verde-1\Diapoziti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D:\2018-2019\CCDG\ccdg energie martie\Energia Verde-1\Diapoziti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76700"/>
            <a:ext cx="3706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D:\2018-2019\CCDG\ccdg energie martie\Energia Verde-1\Diapozitiv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268413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D:\2018-2019\CCDG\ccdg energie martie\Energia Verde-1\Diapozitiv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975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Cojocaru </a:t>
            </a:r>
            <a:r>
              <a:rPr lang="ro-RO" sz="2800" b="1" dirty="0" err="1" smtClean="0"/>
              <a:t>valentin</a:t>
            </a:r>
            <a:r>
              <a:rPr lang="ro-RO" sz="2800" b="1" dirty="0" smtClean="0"/>
              <a:t>, viii b, locul i olimpiada de educaţie tehnologică, prof. Andrei Mihaela</a:t>
            </a:r>
            <a:endParaRPr lang="ro-RO" sz="2800" b="1" dirty="0"/>
          </a:p>
        </p:txBody>
      </p:sp>
      <p:pic>
        <p:nvPicPr>
          <p:cNvPr id="26627" name="Picture 6" descr="D:\2018-2019\CCDG\ccdg energie martie\Energia Verde-1\Diapozitiv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777163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ZIUA MONDIALĂ A APEI-22 MARTIE – clasa pregătitoare c</a:t>
            </a:r>
            <a:br>
              <a:rPr lang="ro-RO" sz="2800" b="1" dirty="0" smtClean="0"/>
            </a:br>
            <a:r>
              <a:rPr lang="ro-RO" sz="2800" b="1" dirty="0" smtClean="0"/>
              <a:t>IMPACT- NU MĂ UITA DESCHIS- ECONOMISIRE</a:t>
            </a:r>
            <a:endParaRPr sz="2800" b="1" dirty="0"/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85725" eaLnBrk="0" hangingPunct="0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85725" eaLnBrk="0" hangingPunct="0">
              <a:tabLst>
                <a:tab pos="3905250" algn="l"/>
              </a:tabLst>
            </a:pPr>
            <a:endParaRPr lang="ro-RO"/>
          </a:p>
        </p:txBody>
      </p:sp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85725" eaLnBrk="0" hangingPunct="0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7655" name="Rectangle 14"/>
          <p:cNvSpPr>
            <a:spLocks noChangeArrowheads="1"/>
          </p:cNvSpPr>
          <p:nvPr/>
        </p:nvSpPr>
        <p:spPr bwMode="auto">
          <a:xfrm>
            <a:off x="0" y="825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3905250" algn="l"/>
              </a:tabLst>
            </a:pPr>
            <a:endParaRPr lang="ro-RO"/>
          </a:p>
        </p:txBody>
      </p:sp>
      <p:pic>
        <p:nvPicPr>
          <p:cNvPr id="2765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525" y="4149725"/>
            <a:ext cx="48164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it-IT" sz="3200" b="1" dirty="0" smtClean="0"/>
              <a:t>ZIUA </a:t>
            </a:r>
            <a:r>
              <a:rPr lang="ro-RO" sz="3200" b="1" dirty="0" smtClean="0"/>
              <a:t>INTERNAŢIONALĂ A </a:t>
            </a:r>
            <a:r>
              <a:rPr lang="it-IT" sz="3200" b="1" dirty="0" smtClean="0"/>
              <a:t> PĂSĂRILOR</a:t>
            </a:r>
            <a:r>
              <a:rPr lang="ro-RO" sz="3200" b="1" dirty="0" smtClean="0"/>
              <a:t>-</a:t>
            </a:r>
            <a:r>
              <a:rPr lang="it-IT" sz="3200" b="1" dirty="0" smtClean="0"/>
              <a:t>1 APRILIE </a:t>
            </a: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it-IT" sz="2800" b="1" dirty="0" smtClean="0"/>
              <a:t>“ PĂSĂRI</a:t>
            </a:r>
            <a:r>
              <a:rPr lang="ro-RO" sz="2800" b="1" dirty="0" smtClean="0"/>
              <a:t> PE CALE </a:t>
            </a:r>
            <a:r>
              <a:rPr lang="it-IT" sz="2800" b="1" dirty="0" smtClean="0"/>
              <a:t>DE DISPARIŢIE”</a:t>
            </a:r>
            <a:br>
              <a:rPr lang="it-IT" sz="2800" b="1" dirty="0" smtClean="0"/>
            </a:br>
            <a:endParaRPr sz="2800" b="1" dirty="0"/>
          </a:p>
        </p:txBody>
      </p:sp>
      <p:sp>
        <p:nvSpPr>
          <p:cNvPr id="2867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>
                <a:cs typeface="Times New Roman" pitchFamily="18" charset="0"/>
              </a:rPr>
              <a:t>                 </a:t>
            </a: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28676" name="Rectangle 14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8677" name="Rectangle 15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8678" name="Rectangle 16"/>
          <p:cNvSpPr>
            <a:spLocks noChangeArrowheads="1"/>
          </p:cNvSpPr>
          <p:nvPr/>
        </p:nvSpPr>
        <p:spPr bwMode="auto">
          <a:xfrm>
            <a:off x="0" y="528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>
                <a:cs typeface="Times New Roman" pitchFamily="18" charset="0"/>
              </a:rPr>
              <a:t>  </a:t>
            </a: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28679" name="Rectangle 1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8680" name="Rectangle 18"/>
          <p:cNvSpPr>
            <a:spLocks noChangeArrowheads="1"/>
          </p:cNvSpPr>
          <p:nvPr/>
        </p:nvSpPr>
        <p:spPr bwMode="auto">
          <a:xfrm>
            <a:off x="0" y="980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28681" name="Picture 12" descr="D:\2018-2019\CCDG\LeAF 2019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0675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3" descr="D:\2018-2019\CCDG\PASARI 2\Pe blogul clasei\Diapoziti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341438"/>
            <a:ext cx="3852862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5" descr="D:\2018-2019\CCDG\PASARI 2\Pe blogul clasei\Diapoziti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12875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6" descr="D:\2018-2019\CCDG\PASARI 2\Pe blogul clasei\Diapoziti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42753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smtClean="0"/>
              <a:t>. PLANUL DE ACŢIUNE</a:t>
            </a:r>
            <a:endParaRPr sz="2800"/>
          </a:p>
        </p:txBody>
      </p:sp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4400" b="1" dirty="0" smtClean="0">
                <a:solidFill>
                  <a:srgbClr val="00B050"/>
                </a:solidFill>
                <a:latin typeface="+mj-lt"/>
              </a:rPr>
              <a:t>Temele proiectului: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sz="4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vi-VN" sz="4400" b="1" dirty="0" smtClean="0">
                <a:latin typeface="+mj-lt"/>
              </a:rPr>
              <a:t>Schimbările climatice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4400" b="1" dirty="0" smtClean="0">
                <a:latin typeface="+mj-lt"/>
              </a:rPr>
              <a:t>Energia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4400" b="1" dirty="0" smtClean="0">
              <a:solidFill>
                <a:srgbClr val="FCF059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sz="4400" b="1" dirty="0" smtClean="0">
                <a:solidFill>
                  <a:srgbClr val="00B050"/>
                </a:solidFill>
                <a:latin typeface="+mj-lt"/>
              </a:rPr>
              <a:t>Scopul proiectului:</a:t>
            </a:r>
            <a:endParaRPr lang="en-US" sz="4400" b="1" dirty="0" smtClean="0">
              <a:solidFill>
                <a:srgbClr val="00B050"/>
              </a:solidFill>
              <a:latin typeface="+mj-lt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4400" b="1" dirty="0" err="1" smtClean="0">
                <a:latin typeface="+mj-lt"/>
              </a:rPr>
              <a:t>Creşterea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gradului</a:t>
            </a:r>
            <a:r>
              <a:rPr lang="en-US" sz="4400" b="1" dirty="0" smtClean="0">
                <a:latin typeface="+mj-lt"/>
              </a:rPr>
              <a:t> de </a:t>
            </a:r>
            <a:r>
              <a:rPr lang="en-US" sz="4400" b="1" dirty="0" err="1" smtClean="0">
                <a:latin typeface="+mj-lt"/>
              </a:rPr>
              <a:t>conştientizare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privind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problemele</a:t>
            </a:r>
            <a:r>
              <a:rPr lang="en-US" sz="4400" b="1" dirty="0" smtClean="0">
                <a:latin typeface="+mj-lt"/>
              </a:rPr>
              <a:t> de </a:t>
            </a:r>
            <a:r>
              <a:rPr lang="en-US" sz="4400" b="1" dirty="0" err="1" smtClean="0">
                <a:latin typeface="+mj-lt"/>
              </a:rPr>
              <a:t>mediu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prin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dezvoltarea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spiritului</a:t>
            </a:r>
            <a:r>
              <a:rPr lang="en-US" sz="4400" b="1" dirty="0" smtClean="0">
                <a:latin typeface="+mj-lt"/>
              </a:rPr>
              <a:t> civic </a:t>
            </a:r>
            <a:r>
              <a:rPr lang="en-US" sz="4400" b="1" dirty="0" err="1" smtClean="0">
                <a:latin typeface="+mj-lt"/>
              </a:rPr>
              <a:t>şi</a:t>
            </a:r>
            <a:r>
              <a:rPr lang="en-US" sz="4400" b="1" dirty="0" smtClean="0">
                <a:latin typeface="+mj-lt"/>
              </a:rPr>
              <a:t> a </a:t>
            </a:r>
            <a:r>
              <a:rPr lang="en-US" sz="4400" b="1" dirty="0" err="1" smtClean="0">
                <a:latin typeface="+mj-lt"/>
              </a:rPr>
              <a:t>capacităţii</a:t>
            </a:r>
            <a:r>
              <a:rPr lang="en-US" sz="4400" b="1" dirty="0" smtClean="0">
                <a:latin typeface="+mj-lt"/>
              </a:rPr>
              <a:t> de a </a:t>
            </a:r>
            <a:r>
              <a:rPr lang="en-US" sz="4400" b="1" dirty="0" err="1" smtClean="0">
                <a:latin typeface="+mj-lt"/>
              </a:rPr>
              <a:t>lua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decizii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prin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antrenarea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elevilor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cadrelor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didactice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părinţilor</a:t>
            </a:r>
            <a:r>
              <a:rPr lang="en-US" sz="4400" b="1" dirty="0" smtClean="0">
                <a:latin typeface="+mj-lt"/>
              </a:rPr>
              <a:t>, </a:t>
            </a:r>
            <a:r>
              <a:rPr lang="en-US" sz="4400" b="1" dirty="0" err="1" smtClean="0">
                <a:latin typeface="+mj-lt"/>
              </a:rPr>
              <a:t>comunităţii</a:t>
            </a:r>
            <a:r>
              <a:rPr lang="en-US" sz="4400" b="1" dirty="0" smtClean="0">
                <a:latin typeface="+mj-lt"/>
              </a:rPr>
              <a:t> locale </a:t>
            </a:r>
            <a:r>
              <a:rPr lang="en-US" sz="4400" b="1" dirty="0" err="1" smtClean="0">
                <a:latin typeface="+mj-lt"/>
              </a:rPr>
              <a:t>în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activităţile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d</a:t>
            </a:r>
            <a:r>
              <a:rPr lang="en-US" sz="4000" b="1" dirty="0" err="1" smtClean="0">
                <a:latin typeface="+mj-lt"/>
              </a:rPr>
              <a:t>esfăşurate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în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cadrul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proiectului</a:t>
            </a:r>
            <a:r>
              <a:rPr lang="en-US" sz="4000" b="1" dirty="0" smtClean="0">
                <a:latin typeface="+mj-lt"/>
              </a:rPr>
              <a:t>, </a:t>
            </a:r>
            <a:r>
              <a:rPr lang="ro-RO" sz="4000" b="1" dirty="0" smtClean="0">
                <a:latin typeface="+mj-lt"/>
              </a:rPr>
              <a:t>în vederea formării unei educaţii ecologice demne de cetăţean european.</a:t>
            </a:r>
            <a:endParaRPr lang="en-US" sz="40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000" b="1" dirty="0" smtClean="0">
                <a:latin typeface="+mj-lt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it-IT" sz="3200" b="1" dirty="0" smtClean="0"/>
              <a:t>ZIUA  PĂSĂRILOR</a:t>
            </a:r>
            <a:r>
              <a:rPr lang="ro-RO" sz="3200" b="1" dirty="0" smtClean="0"/>
              <a:t>-</a:t>
            </a:r>
            <a:r>
              <a:rPr lang="it-IT" sz="3200" b="1" dirty="0" smtClean="0"/>
              <a:t>1 APRILIE </a:t>
            </a: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it-IT" sz="2800" b="1" dirty="0" smtClean="0"/>
              <a:t>“ PĂSĂRI</a:t>
            </a:r>
            <a:r>
              <a:rPr lang="ro-RO" sz="2800" b="1" dirty="0" smtClean="0"/>
              <a:t> PE CALE </a:t>
            </a:r>
            <a:r>
              <a:rPr lang="it-IT" sz="2800" b="1" dirty="0" smtClean="0"/>
              <a:t>DE DISPARIŢIE”</a:t>
            </a:r>
            <a:br>
              <a:rPr lang="it-IT" sz="2800" b="1" dirty="0" smtClean="0"/>
            </a:br>
            <a:endParaRPr sz="2800" b="1" dirty="0"/>
          </a:p>
        </p:txBody>
      </p:sp>
      <p:sp>
        <p:nvSpPr>
          <p:cNvPr id="2969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>
                <a:cs typeface="Times New Roman" pitchFamily="18" charset="0"/>
              </a:rPr>
              <a:t>                 </a:t>
            </a: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9701" name="Rectangle 15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9702" name="Rectangle 16"/>
          <p:cNvSpPr>
            <a:spLocks noChangeArrowheads="1"/>
          </p:cNvSpPr>
          <p:nvPr/>
        </p:nvSpPr>
        <p:spPr bwMode="auto">
          <a:xfrm>
            <a:off x="0" y="528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>
                <a:cs typeface="Times New Roman" pitchFamily="18" charset="0"/>
              </a:rPr>
              <a:t>  </a:t>
            </a:r>
            <a:endParaRPr lang="en-US" sz="1100"/>
          </a:p>
          <a:p>
            <a:pPr eaLnBrk="0" hangingPunct="0"/>
            <a:endParaRPr lang="en-US"/>
          </a:p>
        </p:txBody>
      </p:sp>
      <p:sp>
        <p:nvSpPr>
          <p:cNvPr id="29703" name="Rectangle 1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9704" name="Rectangle 18"/>
          <p:cNvSpPr>
            <a:spLocks noChangeArrowheads="1"/>
          </p:cNvSpPr>
          <p:nvPr/>
        </p:nvSpPr>
        <p:spPr bwMode="auto">
          <a:xfrm>
            <a:off x="0" y="980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>
                <a:cs typeface="Times New Roman" pitchFamily="18" charset="0"/>
              </a:rPr>
              <a:t> </a:t>
            </a:r>
            <a:endParaRPr lang="en-US"/>
          </a:p>
        </p:txBody>
      </p:sp>
      <p:pic>
        <p:nvPicPr>
          <p:cNvPr id="29705" name="Picture 14" descr="D:\2018-2019\CCDG\PASARI 2\Pe blogul clasei\Diapoziti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3" descr="D:\2018-2019\CCDG\Pasari\IVAN\Diapoziti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196975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4" descr="D:\2018-2019\CCDG\Pasari\LeAF, Danet\Întâlnire cu reprezentantul Agenţiei\Diapoziti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698875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“</a:t>
            </a:r>
            <a:r>
              <a:rPr lang="en-US" sz="2800" b="1" dirty="0" err="1" smtClean="0"/>
              <a:t>Păsări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şi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cuiburi</a:t>
            </a:r>
            <a:r>
              <a:rPr lang="en-US" sz="2800" b="1" dirty="0" smtClean="0"/>
              <a:t>”,</a:t>
            </a:r>
            <a:r>
              <a:rPr lang="ro-RO" sz="2800" b="1" dirty="0" smtClean="0"/>
              <a:t> </a:t>
            </a:r>
            <a:br>
              <a:rPr lang="ro-RO" sz="2800" b="1" dirty="0" smtClean="0"/>
            </a:br>
            <a:r>
              <a:rPr lang="ro-RO" sz="2800" b="1" dirty="0" smtClean="0"/>
              <a:t>clasa pregătitoare c, prof. </a:t>
            </a:r>
            <a:r>
              <a:rPr lang="ro-RO" sz="2800" b="1" dirty="0" err="1" smtClean="0"/>
              <a:t>boghină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letiţia</a:t>
            </a:r>
            <a:endParaRPr lang="ro-RO" sz="2800" b="1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51403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96975"/>
            <a:ext cx="45656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62475"/>
            <a:ext cx="40798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657600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smtClean="0"/>
              <a:t>PATA DE CULOARE VERDE</a:t>
            </a:r>
            <a:br>
              <a:rPr lang="ro-RO" sz="2800" b="1" smtClean="0"/>
            </a:br>
            <a:r>
              <a:rPr lang="ro-RO" sz="2800" b="1" smtClean="0"/>
              <a:t>IMPACT- COLŢUL VERDE DIN CLASĂ SAU ŞCOALĂ- OAZA DE OXIGEN ŞI FRUMUSEŢE</a:t>
            </a:r>
            <a:endParaRPr sz="2800" b="1"/>
          </a:p>
        </p:txBody>
      </p:sp>
      <p:sp>
        <p:nvSpPr>
          <p:cNvPr id="3174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>
                <a:cs typeface="Times New Roman" pitchFamily="18" charset="0"/>
              </a:rPr>
              <a:t>   </a:t>
            </a:r>
            <a:r>
              <a:rPr lang="ro-RO" sz="1400">
                <a:cs typeface="Times New Roman" pitchFamily="18" charset="0"/>
              </a:rPr>
              <a:t>   </a:t>
            </a:r>
            <a:endParaRPr lang="en-US" sz="1100"/>
          </a:p>
          <a:p>
            <a:pPr algn="just" eaLnBrk="0" hangingPunct="0"/>
            <a:r>
              <a:rPr lang="en-US" sz="1400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 b="1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0" y="472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400" b="1">
                <a:cs typeface="Times New Roman" pitchFamily="18" charset="0"/>
              </a:rPr>
              <a:t>                 </a:t>
            </a:r>
            <a:endParaRPr lang="en-US"/>
          </a:p>
        </p:txBody>
      </p:sp>
      <p:pic>
        <p:nvPicPr>
          <p:cNvPr id="31750" name="Picture 8" descr="D:\2018-2019\CCDG\MUSCATE\MINI\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28813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D:\2018-2019\CCDG\MUSCATE\MINI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D:\2018-2019\CCDG\MUSCATE\MINI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628775"/>
            <a:ext cx="27590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1" descr="D:\2018-2019\CCDG\MUSCATE\MINI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9525" y="1989138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2" descr="D:\2018-2019\CCDG\MUSCATE\MINI\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378936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3" descr="D:\2018-2019\CCDG\MUSCATE\MINI\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4005263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LUCRĂRI CU MATERIALE REFOLOSIBILE</a:t>
            </a:r>
            <a:br>
              <a:rPr lang="ro-RO" sz="2800" b="1" dirty="0" smtClean="0"/>
            </a:br>
            <a:r>
              <a:rPr lang="ro-RO" sz="2800" b="1" dirty="0" smtClean="0"/>
              <a:t>IMPACT- ECONOMISIREA RESURSELOR</a:t>
            </a:r>
            <a:endParaRPr sz="2800" b="1" dirty="0"/>
          </a:p>
        </p:txBody>
      </p:sp>
      <p:pic>
        <p:nvPicPr>
          <p:cNvPr id="32771" name="Picture 7" descr="D:\2018-2019\CCDG\LeAF 2019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D:\2018-2019\CCDG\LeAF 2019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141663"/>
            <a:ext cx="46085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smtClean="0"/>
              <a:t>„</a:t>
            </a:r>
            <a:r>
              <a:rPr lang="ro-RO" sz="2800" b="1" smtClean="0"/>
              <a:t>DE CE OZONEL ESTE ÎNGRIJORAT?”</a:t>
            </a:r>
            <a:endParaRPr sz="2800"/>
          </a:p>
        </p:txBody>
      </p:sp>
      <p:pic>
        <p:nvPicPr>
          <p:cNvPr id="33795" name="Picture 2" descr="P1170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00188"/>
            <a:ext cx="371475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" descr="P1170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571625"/>
            <a:ext cx="39909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o-RO" sz="1400">
                <a:cs typeface="Times New Roman" pitchFamily="18" charset="0"/>
              </a:rPr>
              <a:t>                        </a:t>
            </a:r>
            <a:endParaRPr lang="ro-RO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sz="2800" b="1" dirty="0" smtClean="0"/>
              <a:t>„Pământul –casa tuturor”-</a:t>
            </a:r>
            <a:r>
              <a:rPr lang="ro-RO" sz="2800" b="1" dirty="0" smtClean="0"/>
              <a:t> 22 aprilie ziua pământului</a:t>
            </a:r>
            <a:endParaRPr lang="ro-RO" sz="2800" dirty="0"/>
          </a:p>
        </p:txBody>
      </p:sp>
      <p:pic>
        <p:nvPicPr>
          <p:cNvPr id="34819" name="Picture 2" descr="D:\2018-2019\CCDG\ziua Pamantului\ziua pamantului\Diapoziti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860800"/>
            <a:ext cx="3706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D:\2018-2019\CCDG\ziua Pamantului\ziua pamantului\Diapozitiv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32766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D:\2018-2019\CCDG\ziua Pamantului\ziua pamantului\Diapozitiv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89363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 descr="D:\2018-2019\CCDG\ziua Pamantului\ziua pamantului\Diapozitiv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125538"/>
            <a:ext cx="34194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u 1"/>
          <p:cNvSpPr>
            <a:spLocks noGrp="1"/>
          </p:cNvSpPr>
          <p:nvPr>
            <p:ph type="title"/>
          </p:nvPr>
        </p:nvSpPr>
        <p:spPr>
          <a:xfrm>
            <a:off x="428625" y="285729"/>
            <a:ext cx="8229600" cy="11430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3200" b="1" smtClean="0"/>
              <a:t>IMPACT- SENSIBILIZAREA COMUNITĂŢII LOCALE, SEMNAL DE ALARMĂ PENTRU SALVAREA PLANETEI</a:t>
            </a:r>
            <a:endParaRPr sz="3200" b="1" smtClean="0"/>
          </a:p>
        </p:txBody>
      </p:sp>
      <p:pic>
        <p:nvPicPr>
          <p:cNvPr id="35843" name="Picture 8" descr="P1180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89138"/>
            <a:ext cx="55673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cs typeface="Times New Roman" pitchFamily="18" charset="0"/>
              </a:rPr>
              <a:t> </a:t>
            </a:r>
            <a:endParaRPr lang="ro-RO"/>
          </a:p>
        </p:txBody>
      </p:sp>
      <p:sp>
        <p:nvSpPr>
          <p:cNvPr id="35846" name="Rectangle 1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cs typeface="Times New Roman" pitchFamily="18" charset="0"/>
              </a:rPr>
              <a:t> </a:t>
            </a:r>
            <a:endParaRPr lang="ro-RO"/>
          </a:p>
        </p:txBody>
      </p:sp>
      <p:sp>
        <p:nvSpPr>
          <p:cNvPr id="35847" name="Rectangle 14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o-RO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ZIUA MEDIULUI- 5 IUNIE </a:t>
            </a:r>
            <a:br>
              <a:rPr lang="ro-RO" sz="2800" b="1" dirty="0" smtClean="0"/>
            </a:br>
            <a:r>
              <a:rPr lang="ro-RO" sz="2800" b="1" dirty="0" smtClean="0"/>
              <a:t>„ CEL MAI HAIOS COSTUM ECO”</a:t>
            </a:r>
            <a:endParaRPr sz="2800" dirty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cs typeface="Times New Roman" pitchFamily="18" charset="0"/>
              </a:rPr>
              <a:t> </a:t>
            </a:r>
            <a:endParaRPr lang="ro-RO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cs typeface="Times New Roman" pitchFamily="18" charset="0"/>
              </a:rPr>
              <a:t> </a:t>
            </a:r>
            <a:endParaRPr lang="ro-RO"/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cs typeface="Times New Roman" pitchFamily="18" charset="0"/>
              </a:rPr>
              <a:t> </a:t>
            </a:r>
            <a:endParaRPr lang="ro-RO"/>
          </a:p>
        </p:txBody>
      </p:sp>
      <p:sp>
        <p:nvSpPr>
          <p:cNvPr id="36872" name="Rectangle 12"/>
          <p:cNvSpPr>
            <a:spLocks noChangeArrowheads="1"/>
          </p:cNvSpPr>
          <p:nvPr/>
        </p:nvSpPr>
        <p:spPr bwMode="auto">
          <a:xfrm>
            <a:off x="0" y="552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cs typeface="Times New Roman" pitchFamily="18" charset="0"/>
              </a:rPr>
              <a:t> </a:t>
            </a:r>
            <a:endParaRPr lang="ro-RO"/>
          </a:p>
        </p:txBody>
      </p:sp>
      <p:pic>
        <p:nvPicPr>
          <p:cNvPr id="3687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40020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429000"/>
            <a:ext cx="353536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825"/>
            <a:ext cx="302418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363" y="1341438"/>
            <a:ext cx="39576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4375" y="4346575"/>
            <a:ext cx="33496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Pentru un viitor mai curat</a:t>
            </a:r>
            <a:endParaRPr sz="2800" b="1" dirty="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              </a:t>
            </a:r>
            <a:endParaRPr lang="en-US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475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pic>
        <p:nvPicPr>
          <p:cNvPr id="37894" name="Picture 15" descr="D:\2018-2019\CCDG\Raport LeAF, 2019, PETRA ŢOGOE, GIURGIU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22388"/>
            <a:ext cx="759618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196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 smtClean="0"/>
              <a:t>MATERIAL REALIZAT DE COMITETUL ECO-ŞCOALĂ </a:t>
            </a:r>
            <a:br>
              <a:rPr lang="ro-RO" dirty="0" smtClean="0"/>
            </a:br>
            <a:r>
              <a:rPr lang="ro-RO" dirty="0" smtClean="0"/>
              <a:t>AL ELEVILOR</a:t>
            </a:r>
            <a:br>
              <a:rPr lang="ro-RO" dirty="0" smtClean="0"/>
            </a:br>
            <a:r>
              <a:rPr lang="ro-RO" dirty="0" smtClean="0"/>
              <a:t>ECO-ŞCOLII </a:t>
            </a:r>
            <a:br>
              <a:rPr lang="ro-RO" dirty="0" smtClean="0"/>
            </a:br>
            <a:r>
              <a:rPr lang="ro-RO" dirty="0" smtClean="0"/>
              <a:t>“ ACAD. MARIN  VOICULESCU”, GIURGIU</a:t>
            </a:r>
            <a:br>
              <a:rPr lang="ro-RO" dirty="0" smtClean="0"/>
            </a:br>
            <a:endParaRPr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855770" cy="1756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1908045" cy="1756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ACTIVITĂŢILE PROIECTULUI:</a:t>
            </a:r>
            <a:r>
              <a:rPr sz="2800" dirty="0" smtClean="0"/>
              <a:t/>
            </a:r>
            <a:br>
              <a:rPr sz="2800" dirty="0" smtClean="0"/>
            </a:br>
            <a:endParaRPr sz="2800" b="1" dirty="0"/>
          </a:p>
        </p:txBody>
      </p:sp>
      <p:sp>
        <p:nvSpPr>
          <p:cNvPr id="7170" name="Substituent conținut 1"/>
          <p:cNvSpPr>
            <a:spLocks noGrp="1"/>
          </p:cNvSpPr>
          <p:nvPr>
            <p:ph idx="1"/>
          </p:nvPr>
        </p:nvSpPr>
        <p:spPr>
          <a:xfrm>
            <a:off x="250825" y="1143000"/>
            <a:ext cx="8642350" cy="542925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3400" b="1" dirty="0" smtClean="0">
                <a:latin typeface="+mj-lt"/>
                <a:cs typeface="Aharoni" pitchFamily="2" charset="-79"/>
              </a:rPr>
              <a:t>„Schimbările climatice”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3400" b="1" dirty="0" smtClean="0">
                <a:latin typeface="+mj-lt"/>
                <a:cs typeface="Aharoni" pitchFamily="2" charset="-79"/>
              </a:rPr>
              <a:t>“Schimbările climatice şi viaţa sănătoasă!”</a:t>
            </a:r>
            <a:endParaRPr lang="ro-RO" sz="3400" b="1" dirty="0" smtClean="0">
              <a:latin typeface="+mj-lt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3400" b="1" dirty="0" smtClean="0">
                <a:latin typeface="+mj-lt"/>
                <a:cs typeface="Aharoni" pitchFamily="2" charset="-79"/>
              </a:rPr>
              <a:t>„Îmi place clasa mea!”-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3400" b="1" dirty="0" smtClean="0">
                <a:latin typeface="+mj-lt"/>
              </a:rPr>
              <a:t>„Cod de conduită faţă de natură”, „ Energia regenerabilă”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3400" b="1" dirty="0" smtClean="0">
                <a:latin typeface="+mj-lt"/>
              </a:rPr>
              <a:t>“Nu mă uita deschis!”	</a:t>
            </a:r>
            <a:endParaRPr lang="ro-RO" sz="3400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3400" b="1" dirty="0" smtClean="0">
                <a:latin typeface="+mj-lt"/>
              </a:rPr>
              <a:t>„Economisim, avem”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3400" b="1" dirty="0" smtClean="0">
                <a:latin typeface="+mj-lt"/>
              </a:rPr>
              <a:t>„Exploatarea resurselor neconvenţionale în scopul obţinerii energiei verzi”-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3400" b="1" dirty="0" smtClean="0">
                <a:latin typeface="+mj-lt"/>
              </a:rPr>
              <a:t>„Adună şi reciclează!” 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3400" b="1" dirty="0" smtClean="0">
                <a:latin typeface="+mj-lt"/>
              </a:rPr>
              <a:t>„Un copac în plus, o speranţă de viaţă ”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3400" b="1" dirty="0" smtClean="0">
                <a:latin typeface="+mj-lt"/>
              </a:rPr>
              <a:t>„Pata de culoare verde” 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3400" b="1" dirty="0" smtClean="0">
                <a:latin typeface="+mj-lt"/>
              </a:rPr>
              <a:t>„Păsări pe cale de dispariţie”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vi-VN" sz="3400" b="1" dirty="0" smtClean="0">
                <a:latin typeface="+mj-lt"/>
              </a:rPr>
              <a:t>„Pământul –casa tuturor”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3400" b="1" dirty="0" smtClean="0">
                <a:latin typeface="+mj-lt"/>
              </a:rPr>
              <a:t>„ Cel mai haios costum ECO”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o-RO" sz="3400" b="1" dirty="0" smtClean="0">
                <a:latin typeface="+mj-lt"/>
              </a:rPr>
              <a:t>„De ce </a:t>
            </a:r>
            <a:r>
              <a:rPr lang="ro-RO" sz="3400" b="1" dirty="0" err="1" smtClean="0">
                <a:latin typeface="+mj-lt"/>
              </a:rPr>
              <a:t>Ozonel</a:t>
            </a:r>
            <a:r>
              <a:rPr lang="ro-RO" sz="3400" b="1" dirty="0" smtClean="0">
                <a:latin typeface="+mj-lt"/>
              </a:rPr>
              <a:t> este îngrijorat?”</a:t>
            </a:r>
            <a:r>
              <a:rPr lang="ro-RO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o-RO" b="1" dirty="0" smtClean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vi-VN" sz="2800" b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o-RO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ZIUA VERDE- 29.10.2018 IMPACT-CONŞTIENTIZAREA IMPORTANŢEI EDUCAŢIEI ECOLOGICE</a:t>
            </a:r>
            <a:endParaRPr sz="2800" b="1" dirty="0"/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68405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 smtClean="0"/>
              <a:t>ZIUA MONDIALĂ A ALIMENTAŢIEI</a:t>
            </a:r>
            <a:endParaRPr lang="ro-RO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6948488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247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dirty="0" smtClean="0"/>
              <a:t>ZIUA MONDIALĂ A ALIMENTAŢIEI</a:t>
            </a:r>
            <a:endParaRPr lang="ro-RO" dirty="0"/>
          </a:p>
        </p:txBody>
      </p:sp>
      <p:pic>
        <p:nvPicPr>
          <p:cNvPr id="15363" name="Picture 2" descr="D:\2018-2019\CCDG\ZIUA ALIM\Eco-Şcoala Gimnazială Ziua alimentatiei\Diapoziti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412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21050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dirty="0" smtClean="0"/>
              <a:t>„</a:t>
            </a:r>
            <a:r>
              <a:rPr lang="ro-RO" sz="2800" b="1" dirty="0" err="1" smtClean="0"/>
              <a:t>amv</a:t>
            </a:r>
            <a:r>
              <a:rPr lang="ro-RO" sz="2800" b="1" dirty="0" smtClean="0"/>
              <a:t>” la centenar</a:t>
            </a:r>
            <a:endParaRPr sz="2800"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o-RO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o-RO" sz="1200">
                <a:cs typeface="Times New Roman" pitchFamily="18" charset="0"/>
              </a:rPr>
              <a:t> </a:t>
            </a:r>
            <a:endParaRPr lang="ro-RO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o-RO" sz="1200">
                <a:cs typeface="Times New Roman" pitchFamily="18" charset="0"/>
              </a:rPr>
              <a:t> </a:t>
            </a:r>
            <a:endParaRPr lang="ro-RO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0" y="4924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o-RO"/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349500"/>
            <a:ext cx="31321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D:\2018-2019\CCDG\ECO CENTENAR\AMV CENTENAR\Diapoziti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346575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 descr="D:\2018-2019\CCDG\ECO CENTENAR\AMV CENTENAR\AMV la Centen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725"/>
            <a:ext cx="36115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 descr="D:\2018-2019\CCDG\ECO CENTENAR\AMV CENTENAR\Diapoziti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125538"/>
            <a:ext cx="3348037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 descr="D:\2018-2019\CCDG\ECO CENTENAR\AMV CENTENAR\Diapozitiv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96975"/>
            <a:ext cx="33480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1298448"/>
          </a:xfrm>
        </p:spPr>
        <p:txBody>
          <a:bodyPr/>
          <a:lstStyle/>
          <a:p>
            <a:pPr algn="ctr" eaLnBrk="1" hangingPunct="1">
              <a:defRPr/>
            </a:pPr>
            <a:r>
              <a:rPr lang="ro-RO" sz="2800" b="1" dirty="0" smtClean="0"/>
              <a:t>”ÎL AJUTĂM PE MOȘ CRĂCIUN!”- clasa pregătitoare b, prof. </a:t>
            </a:r>
            <a:r>
              <a:rPr lang="ro-RO" sz="2800" b="1" dirty="0" err="1" smtClean="0"/>
              <a:t>Piroi</a:t>
            </a:r>
            <a:r>
              <a:rPr lang="ro-RO" sz="2800" b="1" dirty="0" smtClean="0"/>
              <a:t> </a:t>
            </a:r>
            <a:r>
              <a:rPr lang="ro-RO" sz="2800" b="1" dirty="0" err="1" smtClean="0"/>
              <a:t>mădălina</a:t>
            </a:r>
            <a:endParaRPr lang="ro-RO" sz="28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341438"/>
            <a:ext cx="23225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773238"/>
            <a:ext cx="3059113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192338"/>
            <a:ext cx="349250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2800" b="1" smtClean="0"/>
              <a:t>APA, SURSĂ DE VIAŢĂ</a:t>
            </a:r>
            <a:br>
              <a:rPr lang="ro-RO" sz="2800" b="1" smtClean="0"/>
            </a:br>
            <a:r>
              <a:rPr lang="ro-RO" sz="2800" b="1" smtClean="0"/>
              <a:t>ZIUA   ZONELOR  UMEDE- IMPACT- ÎNSCRIEREA ÎN PROIECTE , ZONE PROTEJATE DIN JUDEŢ</a:t>
            </a:r>
            <a:endParaRPr sz="2800" b="1"/>
          </a:p>
        </p:txBody>
      </p:sp>
      <p:pic>
        <p:nvPicPr>
          <p:cNvPr id="18435" name="Picture 12" descr="D:\2018-2019\CCDG\LeAF 2019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6840537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urist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uris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urist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iș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883</TotalTime>
  <Words>303</Words>
  <Application>Microsoft Office PowerPoint</Application>
  <PresentationFormat>Expunere pe ecran (4:3)</PresentationFormat>
  <Paragraphs>101</Paragraphs>
  <Slides>29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29</vt:i4>
      </vt:variant>
    </vt:vector>
  </HeadingPairs>
  <TitlesOfParts>
    <vt:vector size="30" baseType="lpstr">
      <vt:lpstr>Turist</vt:lpstr>
      <vt:lpstr>   Proiect mondial  ECO ŞCOALA-2018-2019 Eco-codul: “Fii (i)luminat, foloseşte energia regenerabilă!” </vt:lpstr>
      <vt:lpstr>. PLANUL DE ACŢIUNE</vt:lpstr>
      <vt:lpstr>ACTIVITĂŢILE PROIECTULUI: </vt:lpstr>
      <vt:lpstr>ZIUA VERDE- 29.10.2018 IMPACT-CONŞTIENTIZAREA IMPORTANŢEI EDUCAŢIEI ECOLOGICE</vt:lpstr>
      <vt:lpstr>ZIUA MONDIALĂ A ALIMENTAŢIEI</vt:lpstr>
      <vt:lpstr>ZIUA MONDIALĂ A ALIMENTAŢIEI</vt:lpstr>
      <vt:lpstr>„amv” la centenar</vt:lpstr>
      <vt:lpstr>”ÎL AJUTĂM PE MOȘ CRĂCIUN!”- clasa pregătitoare b, prof. Piroi mădălina</vt:lpstr>
      <vt:lpstr>APA, SURSĂ DE VIAŢĂ ZIUA   ZONELOR  UMEDE- IMPACT- ÎNSCRIEREA ÎN PROIECTE , ZONE PROTEJATE DIN JUDEŢ</vt:lpstr>
      <vt:lpstr>„ECONOMISIM, AVEM”</vt:lpstr>
      <vt:lpstr>„DREPTUL LA AER CURAT”-„SĂNĂTATE MAI PRESUS DE TOATE”- IMPACT- VIAŢĂ SĂNĂTOASĂ CONCURSURI SPORTIVE-IMPACT- VIAŢĂ SĂNĂTOASĂ</vt:lpstr>
      <vt:lpstr>ZIUA INTERNAŢIONALĂ A PĂDURII 21 MARTIE  </vt:lpstr>
      <vt:lpstr>LUNA PLANTĂRII ARBORIOR , 15 MARTIE - 15 APRILIE ECOLOGIZARE </vt:lpstr>
      <vt:lpstr>„UN COPAC ÎN PLUS, O SPERANŢĂ DE VIAŢĂ”  LUNA PĂDURII-IMPACT-ÎMPĂDURIREA O SOLUŢIE</vt:lpstr>
      <vt:lpstr>Acţiune de plantare</vt:lpstr>
      <vt:lpstr>„Exploatarea resurselor neconvenţionale în scopul obţinerii energiei verzi”-</vt:lpstr>
      <vt:lpstr>Cojocaru valentin, viii b, locul i olimpiada de educaţie tehnologică, prof. Andrei Mihaela</vt:lpstr>
      <vt:lpstr>ZIUA MONDIALĂ A APEI-22 MARTIE – clasa pregătitoare c IMPACT- NU MĂ UITA DESCHIS- ECONOMISIRE</vt:lpstr>
      <vt:lpstr> ZIUA INTERNAŢIONALĂ A  PĂSĂRILOR-1 APRILIE  “ PĂSĂRI PE CALE DE DISPARIŢIE” </vt:lpstr>
      <vt:lpstr> ZIUA  PĂSĂRILOR-1 APRILIE  “ PĂSĂRI PE CALE DE DISPARIŢIE” </vt:lpstr>
      <vt:lpstr>“Păsări şi cuiburi”,  clasa pregătitoare c, prof. boghină letiţia</vt:lpstr>
      <vt:lpstr>PATA DE CULOARE VERDE IMPACT- COLŢUL VERDE DIN CLASĂ SAU ŞCOALĂ- OAZA DE OXIGEN ŞI FRUMUSEŢE</vt:lpstr>
      <vt:lpstr>LUCRĂRI CU MATERIALE REFOLOSIBILE IMPACT- ECONOMISIREA RESURSELOR</vt:lpstr>
      <vt:lpstr>„DE CE OZONEL ESTE ÎNGRIJORAT?”</vt:lpstr>
      <vt:lpstr>„Pământul –casa tuturor”- 22 aprilie ziua pământului</vt:lpstr>
      <vt:lpstr>IMPACT- SENSIBILIZAREA COMUNITĂŢII LOCALE, SEMNAL DE ALARMĂ PENTRU SALVAREA PLANETEI</vt:lpstr>
      <vt:lpstr>ZIUA MEDIULUI- 5 IUNIE  „ CEL MAI HAIOS COSTUM ECO”</vt:lpstr>
      <vt:lpstr>Pentru un viitor mai curat</vt:lpstr>
      <vt:lpstr>MATERIAL REALIZAT DE COMITETUL ECO-ŞCOALĂ  AL ELEVILOR ECO-ŞCOLII  “ ACAD. MARIN  VOICULESCU”, GIURGIU </vt:lpstr>
    </vt:vector>
  </TitlesOfParts>
  <Company>Buburuza-pai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mondial  ECO ŞCOALA Eco-codul:</dc:title>
  <dc:creator>Andre</dc:creator>
  <cp:lastModifiedBy>RACUSOR</cp:lastModifiedBy>
  <cp:revision>111</cp:revision>
  <dcterms:created xsi:type="dcterms:W3CDTF">2013-04-18T18:42:49Z</dcterms:created>
  <dcterms:modified xsi:type="dcterms:W3CDTF">2021-02-03T16:52:43Z</dcterms:modified>
</cp:coreProperties>
</file>